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56" r:id="rId2"/>
    <p:sldId id="257" r:id="rId3"/>
    <p:sldId id="259" r:id="rId4"/>
    <p:sldId id="258" r:id="rId5"/>
    <p:sldId id="263" r:id="rId6"/>
    <p:sldId id="262" r:id="rId7"/>
    <p:sldId id="275" r:id="rId8"/>
    <p:sldId id="279" r:id="rId9"/>
    <p:sldId id="276" r:id="rId10"/>
    <p:sldId id="270" r:id="rId11"/>
    <p:sldId id="284" r:id="rId12"/>
    <p:sldId id="285" r:id="rId13"/>
    <p:sldId id="266" r:id="rId14"/>
    <p:sldId id="282" r:id="rId15"/>
    <p:sldId id="283" r:id="rId16"/>
    <p:sldId id="280" r:id="rId17"/>
    <p:sldId id="28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180B8-777C-4566-A960-629EFEE38BC3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2ECCA-DFDD-42A6-9721-3D99DFB5D0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000240"/>
            <a:ext cx="821537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</a:p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познавательно-исследовательский Проект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Хуторок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643670" y="4509120"/>
            <a:ext cx="25003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Составитель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проекта: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Бунина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Е.В.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Панова Н.А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Усачева О.Н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14678" y="6215082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Екатеринбург 2023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1538" y="357166"/>
            <a:ext cx="628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детский сад №48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3648" y="2276872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«Радость труда в природе – могучая воспитательная сила. В годы детства каждый ребенок должен пережить это благородное чувство».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В.А. Сухомлинский.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7929618" cy="4505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ru-RU" sz="2400" b="1" cap="al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дошкольного возраста в недостаточной степени имеют представления о растениях, о том, где они растут, о необходимых условиях их роста. Их интерес к познавательно-исследовательской деятельности не достаточно развит.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участие детей в проекте позволит максимально обогатить знания и представления об овощах, их свойствах, развить связную речь, творческие способности детей, поисковую деятельность.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процессе реализации проекта происходит  сближение  родителей, детей и воспитателей.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332656"/>
            <a:ext cx="857480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создать условия для развития познавательных и творческих способностей детей в процессе разработки детско-взрослого познавательно-исследовательского проекта «Хуторок».</a:t>
            </a: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Вид проекта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познавательно-исследовательский, творческий.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Продолжительность: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долгосрочный (март-октябрь).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Участники: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воспитатели, дети дошкольного возраста, родители воспитанников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Необходимые условия для реализации проекта: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заинтересованность родителей и детей;</a:t>
            </a:r>
          </a:p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методические разработки.</a:t>
            </a:r>
          </a:p>
          <a:p>
            <a:pPr marL="226800" lvl="0" indent="-226800">
              <a:buFont typeface="Arial" pitchFamily="34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Необходимые условия для произрастания овощей: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свет; тепло;  вода; минеральные соли; воздух.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85728"/>
            <a:ext cx="78581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Задачи проекта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детей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обогатить  представления детей об овощных культурах;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ухаживать за растениями, дать наглядное представление детям о необходимости света, тепла, влаги, почвы для роста растений;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обогатить словарь за счет обозначения качеств (вкуса, цвета, величины);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познавательные и творческие способности детей;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формировать правильное отношение к природе родного края, к труду человека.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работы с родителями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заинтересовать родителей в совместной деятельности: воспитатель-родитель-ребенок на всех этапах проекта;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привлечь семьи к участию в воспитательном процессе на основе педагогического сотрудничества.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педагога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выстроить стратегию руководства проектом во взаимодействии с родителями, детьми;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способствовать взаимодействию семьи и детского сада.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20" y="404664"/>
            <a:ext cx="86422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Предполагаемые результаты </a:t>
            </a:r>
          </a:p>
          <a:p>
            <a:pPr algn="just"/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детей: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владеть обобщающим понятием «Овощи»;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определять на ощупь, по вкусу и узнавать по описанию;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находить сходства и различия по нескольким признакам;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знать, как растут овощи,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где, как ухаживать за ними, о полезных свойствах, время сбора овощей, что можно приготовить из них, как заготавливают овощи на зиму. </a:t>
            </a:r>
          </a:p>
          <a:p>
            <a:pPr algn="just">
              <a:buFont typeface="Arial" pitchFamily="34" charset="0"/>
              <a:buChar char="•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родителей: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активное участие в жизнедеятельности ДОУ.</a:t>
            </a:r>
          </a:p>
          <a:p>
            <a:pPr algn="just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педагогов: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внедрение инновационных технологий;</a:t>
            </a:r>
          </a:p>
          <a:p>
            <a:pPr marL="226800" indent="-22680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личностный и профессиональный рост.</a:t>
            </a:r>
          </a:p>
          <a:p>
            <a:pPr algn="just"/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357166"/>
            <a:ext cx="700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Материально – технические ресурсы</a:t>
            </a:r>
            <a:r>
              <a:rPr lang="ru-RU" sz="2400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142984"/>
            <a:ext cx="7715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ящики с землей;</a:t>
            </a:r>
          </a:p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смена растений;</a:t>
            </a:r>
          </a:p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таблички с названиями;</a:t>
            </a:r>
          </a:p>
          <a:p>
            <a:pPr marL="226800" lvl="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садовый декор; 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садовый инвентарь;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подбор методической и художественной литературы;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наглядного материала;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дидактические игры;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мультфильмов;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выставка книг, рисунков;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выставка творческих работ родителей и детей.</a:t>
            </a:r>
          </a:p>
          <a:p>
            <a:pPr>
              <a:buFont typeface="Arial" pitchFamily="34" charset="0"/>
              <a:buChar char="•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899592" y="188640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214423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/>
        </p:nvGraphicFramePr>
        <p:xfrm>
          <a:off x="0" y="980728"/>
          <a:ext cx="9144000" cy="58772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131840"/>
                <a:gridCol w="3253193"/>
                <a:gridCol w="2758967"/>
              </a:tblGrid>
              <a:tr h="37917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Подготовительный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Практический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>
                          <a:latin typeface="Times New Roman" pitchFamily="18" charset="0"/>
                          <a:cs typeface="Times New Roman" pitchFamily="18" charset="0"/>
                        </a:rPr>
                        <a:t>Заключительный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98093">
                <a:tc>
                  <a:txBody>
                    <a:bodyPr/>
                    <a:lstStyle/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сбор информации, методического материала по теме проекта;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составление перспективного плана работы над проектом;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предметно - развивающей среды;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разработка цикла наблюдений, занятий, беседы;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оформление родительского уголка, размещение рекомендаций родителям по работе с детьми по проекту;</a:t>
                      </a:r>
                    </a:p>
                    <a:p>
                      <a:pPr marL="22680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приобретение необходимого  оборудования и инвентаря.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посадка, пикировка, полив, уход за растениями на огороде, прополка;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сбор первого урожая;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проводятся запланированные мероприятия для реализации проекта (беседы, опыты, эксперименты, творческая деятельность, рассматривание иллюстраций, чтение художественной литературы);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конкретизация представлений детей об условиях роста растений, уходе за ними.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подведение итогов;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обработка и оформление материалов проекта в виде презентации;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анализ результативности;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итоговая беседа с детьми (анализ проделанной работы);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выставка поделок «Огородное чудо», «Удивительные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овощи»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развлечение «Праздник урожая», «Осинины»;</a:t>
                      </a:r>
                    </a:p>
                    <a:p>
                      <a:pPr marL="226800" lvl="0" indent="-226800"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театрализованное представление.</a:t>
                      </a:r>
                    </a:p>
                    <a:p>
                      <a:pPr marL="226800" indent="-226800"/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332656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овощные культуры  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67544" y="1340768"/>
          <a:ext cx="7643864" cy="2240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85950"/>
                <a:gridCol w="1742442"/>
                <a:gridCol w="1800200"/>
                <a:gridCol w="23152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Младшая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Средняя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Старшая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Подготовительная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тыква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горох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бобы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фасоль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зелень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редис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кабачки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травы (аптека)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цветы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подсолнухи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огурцы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помидоры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перец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арбуз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67544" y="3789040"/>
            <a:ext cx="76438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 перечисленных культур: </a:t>
            </a:r>
          </a:p>
          <a:p>
            <a:pPr marL="226800" lvl="0" indent="-226800" algn="ctr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младших групп – 1-2 вида;</a:t>
            </a:r>
          </a:p>
          <a:p>
            <a:pPr marL="226800" lvl="0" indent="-226800" algn="ctr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средних групп – 2-3 вида;</a:t>
            </a:r>
          </a:p>
          <a:p>
            <a:pPr marL="226800" lvl="0" indent="-226800" algn="ctr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старших групп – 4-6 вида.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28662" y="428604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Содержание труда на огороде 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23528" y="1357298"/>
          <a:ext cx="8352927" cy="34747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16224"/>
                <a:gridCol w="2088232"/>
                <a:gridCol w="1963562"/>
                <a:gridCol w="2284909"/>
              </a:tblGrid>
              <a:tr h="55270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Младшая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Средняя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Старшая</a:t>
                      </a:r>
                    </a:p>
                    <a:p>
                      <a:pPr algn="ctr"/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Подготовительная группа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47691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посадка крупных семян (тыква);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полив грядок;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бор урожая;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наблюдение за работой взрослых.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работа садовым инвентарем;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посадка семян;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ухаживать, поливать растения;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помогать воспитателю в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украшении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огорода.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высадка семян и рассады;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прополка сорняков;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полив;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следят за показаниями огородного термометра.</a:t>
                      </a:r>
                      <a:endParaRPr lang="ru-RU" sz="18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высадка семян и рассады;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прополка сорняков;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полив;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следят за показаниями огородного термометра.</a:t>
                      </a:r>
                      <a:endParaRPr lang="ru-RU" sz="18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214290"/>
            <a:ext cx="75724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Техника безопасности при работе с садовым инвентарем</a:t>
            </a: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1071546"/>
            <a:ext cx="80724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1.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Перед началом работ следует проверить исправность инструментов (режущие части должны быть остро заточены, рукоятки – надёжно закреплены).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Использовать инструменты можно только по их прямому назначению.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Переносить заостренные сельскохозяйственные орудия (лопаты, грабли) в вертикальном положении, рабочей частью вниз.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При обработке почвы граблями следует беречь ноги, чтобы не поранить их острыми краями инструментов.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Нельзя бросать инструменты, передавать их нужно из рук в руки.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Нельзя находиться вблизи (сзади) человека, работающего граблями.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Для защиты рук рекомендуется пользоваться перчатками и рукавицами.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При переносе лопат, граблей на острые поверхности следует надевать защитный чехол.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9. После работы инструменты должны быть очищены от земли   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сложены в условленном месте.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10.  Вымыть руки с мылом, привести одежду в порядок.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285728"/>
            <a:ext cx="700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Инструкция по охране труда для воспитанников при работе на огороде в детском саду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1142984"/>
            <a:ext cx="807249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Перед работой на огороде детского сада наденьте рабочую одежду, обувь.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Внимательно слушайте пояснения воспитателя, при этом располагайтесь так, чтобы было удобно и не тесно.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Переносите заостренные сельскохозяйственные орудия (грабли, лопаты и т.п.) в вертикальном положении так, чтобы рабочая их часть была направлена вниз: это предохранит от травмы.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Вскапывайте почву лопатой попеременно, то с правой, то с левой ноги (по 5 минут). Это предупредит искривление позвоночника.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Соблюдайте нормы по переноске земли, воды и любых других тяжестей.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Загружайте равномерно обе руки при переноске тяжестей.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Не переутомляйтесь, делайте перерывы.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Следите, чтобы, работая лопатой, не поранить ноги.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9. Не направляйте рабочую часть граблей к окружающим.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10. Будьте внимательны, не торопитесь.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11. Очистите инвентарь по окончании работы, сдайте его воспитателю, снимите рабочую одежду.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12. Вымойте руки с мылом.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13. Обратитесь к воспитателю вашей группы детского сада в случае травмы.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144001" cy="685799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28596" y="214290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КАЛЕНДАРЬ РАБОТ НА ОГОРОДЕ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034" y="1285860"/>
          <a:ext cx="7929616" cy="42113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91230"/>
                <a:gridCol w="1818720"/>
                <a:gridCol w="1745971"/>
                <a:gridCol w="1687772"/>
                <a:gridCol w="1585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Месяц 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неделя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4684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Март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Беседы.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Подготовка земли.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Посев семян на рассаду. 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Уход за рассадой в группе.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Пикировка рассады.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Пикировка рассады.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Посев семян в открытый грунт и теплицу (зелень, редис).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Подготовка земли на огороде группы к посевным работам. 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Уход за рассадой в группе.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Май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Высадка рассады в открытый грунт и теплицу.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Уход за растениями на участке огорода: рыхление.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Прополка растений.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Полив.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85852" y="785794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latin typeface="Times New Roman" pitchFamily="18" charset="0"/>
                <a:cs typeface="Times New Roman" pitchFamily="18" charset="0"/>
              </a:rPr>
              <a:t>весна</a:t>
            </a:r>
            <a:endParaRPr lang="ru-RU" b="1" cap="al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500036" y="1409784"/>
          <a:ext cx="8001055" cy="503307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00211"/>
                <a:gridCol w="1600211"/>
                <a:gridCol w="1600211"/>
                <a:gridCol w="1600211"/>
                <a:gridCol w="1600211"/>
              </a:tblGrid>
              <a:tr h="36963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3169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Июнь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Наблюдения.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Беседы.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Полив растений.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Прополка.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Рыхление земли.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Установка опор.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5827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Наблюдения.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Полив растений.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Прополка.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Рыхление земли.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Сбор первого урожая.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38308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Наблюдения.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Полив растений.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Прополка.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Сбор урожая.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Уборка грядок после сбора урожая.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71538" y="214290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КАЛЕНДАРЬ РАБОТ НА ОГОРОДЕ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57356" y="785794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latin typeface="Times New Roman" pitchFamily="18" charset="0"/>
                <a:cs typeface="Times New Roman" pitchFamily="18" charset="0"/>
              </a:rPr>
              <a:t>лето</a:t>
            </a:r>
            <a:endParaRPr lang="ru-RU" b="1" cap="al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500032" y="1428736"/>
          <a:ext cx="7943850" cy="312341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88770"/>
                <a:gridCol w="1588770"/>
                <a:gridCol w="1588770"/>
                <a:gridCol w="1588770"/>
                <a:gridCol w="1588770"/>
              </a:tblGrid>
              <a:tr h="39122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 неделя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434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Наблюдения.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Полив растений; прополка.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Сбор урожая.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Уборка грядок после сбора урожая.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Подготовка земли к осенним посадкам.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646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Наблюдения.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Уборка грядок после сбора урожая.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 Подготовка земли к осенним посадкам.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85852" y="357166"/>
            <a:ext cx="600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КАЛЕНДАРЬ РАБОТ НА ОГОРОДЕ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5918" y="928670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latin typeface="Times New Roman" pitchFamily="18" charset="0"/>
                <a:cs typeface="Times New Roman" pitchFamily="18" charset="0"/>
              </a:rPr>
              <a:t>осень</a:t>
            </a:r>
            <a:endParaRPr lang="ru-RU" b="1" cap="al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1844824"/>
            <a:ext cx="84969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огорода на участке дошкольного учреждения необходима и желательна, так как: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имеет большое значение для экологического развития и трудового воспитания ребёнка;</a:t>
            </a:r>
          </a:p>
          <a:p>
            <a:pPr marL="226800" indent="-2268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 и наблюдения здесь, способствует формированию экологических представлений детей, воспитывает не только трудолюбие и уход за растениями, но и бережное отношение к природе.</a:t>
            </a:r>
          </a:p>
          <a:p>
            <a:pPr marL="226800" indent="-226800">
              <a:buFont typeface="Arial" pitchFamily="34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26800" indent="-226800">
              <a:buFont typeface="Arial" pitchFamily="34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404664"/>
            <a:ext cx="6500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76v58PICth1Bps52P2H8w_PIC2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79712" y="2636912"/>
            <a:ext cx="6500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1094</Words>
  <Application>Microsoft Office PowerPoint</Application>
  <PresentationFormat>Экран (4:3)</PresentationFormat>
  <Paragraphs>236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Привет Надежда</dc:creator>
  <cp:lastModifiedBy>Admin</cp:lastModifiedBy>
  <cp:revision>66</cp:revision>
  <dcterms:created xsi:type="dcterms:W3CDTF">2023-02-07T16:26:17Z</dcterms:created>
  <dcterms:modified xsi:type="dcterms:W3CDTF">2023-04-26T08:46:07Z</dcterms:modified>
</cp:coreProperties>
</file>